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7" r:id="rId2"/>
    <p:sldId id="320" r:id="rId3"/>
    <p:sldId id="283" r:id="rId4"/>
    <p:sldId id="340" r:id="rId5"/>
    <p:sldId id="343" r:id="rId6"/>
    <p:sldId id="346" r:id="rId7"/>
    <p:sldId id="345" r:id="rId8"/>
    <p:sldId id="334" r:id="rId9"/>
    <p:sldId id="335" r:id="rId10"/>
    <p:sldId id="336" r:id="rId11"/>
    <p:sldId id="347" r:id="rId12"/>
    <p:sldId id="337" r:id="rId13"/>
    <p:sldId id="34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286"/>
    <a:srgbClr val="D0000A"/>
    <a:srgbClr val="0062BA"/>
    <a:srgbClr val="DA0000"/>
    <a:srgbClr val="FFC32E"/>
    <a:srgbClr val="FFD365"/>
    <a:srgbClr val="E1D473"/>
    <a:srgbClr val="E1002B"/>
    <a:srgbClr val="A21630"/>
    <a:srgbClr val="FFA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3" autoAdjust="0"/>
    <p:restoredTop sz="96395" autoAdjust="0"/>
  </p:normalViewPr>
  <p:slideViewPr>
    <p:cSldViewPr snapToGrid="0" snapToObjects="1">
      <p:cViewPr>
        <p:scale>
          <a:sx n="100" d="100"/>
          <a:sy n="100" d="100"/>
        </p:scale>
        <p:origin x="-72" y="-246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em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em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em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em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em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em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em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em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5352" y="3438525"/>
            <a:ext cx="8885248" cy="1671227"/>
          </a:xfrm>
        </p:spPr>
        <p:txBody>
          <a:bodyPr/>
          <a:lstStyle/>
          <a:p>
            <a:r>
              <a:rPr lang="ru-RU" sz="3800" dirty="0"/>
              <a:t>Сплошное наблюдение за  деятельностью субъектов малого </a:t>
            </a:r>
            <a:br>
              <a:rPr lang="ru-RU" sz="3800" dirty="0"/>
            </a:br>
            <a:r>
              <a:rPr lang="ru-RU" sz="3800" dirty="0" smtClean="0"/>
              <a:t>бизнеса за 2020 год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6" y="5527407"/>
            <a:ext cx="6089650" cy="1053109"/>
          </a:xfrm>
        </p:spPr>
        <p:txBody>
          <a:bodyPr/>
          <a:lstStyle/>
          <a:p>
            <a:pPr algn="r">
              <a:spcBef>
                <a:spcPts val="600"/>
              </a:spcBef>
            </a:pPr>
            <a:r>
              <a:rPr lang="ru-RU" sz="2400" dirty="0" smtClean="0"/>
              <a:t>Отдел статистики предприятий</a:t>
            </a:r>
          </a:p>
          <a:p>
            <a:pPr algn="r">
              <a:spcBef>
                <a:spcPts val="600"/>
              </a:spcBef>
            </a:pPr>
            <a:r>
              <a:rPr lang="ru-RU" sz="2000" dirty="0" smtClean="0"/>
              <a:t>Скрыпченко Е.В.</a:t>
            </a:r>
          </a:p>
          <a:p>
            <a:pPr algn="r">
              <a:spcBef>
                <a:spcPts val="600"/>
              </a:spcBef>
            </a:pPr>
            <a:r>
              <a:rPr lang="ru-RU" sz="2000" dirty="0" smtClean="0"/>
              <a:t>Севастьянова А.А.</a:t>
            </a:r>
            <a:endParaRPr lang="ru-RU" sz="20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3E764F8-9693-4624-9245-081F2594F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825" y="180975"/>
            <a:ext cx="2053300" cy="20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384185"/>
            <a:ext cx="11468856" cy="492563"/>
          </a:xfrm>
        </p:spPr>
        <p:txBody>
          <a:bodyPr/>
          <a:lstStyle/>
          <a:p>
            <a:r>
              <a:rPr lang="ru-RU" dirty="0" smtClean="0"/>
              <a:t>ПЛАТНЫЕ УСЛУГИ НАСЕЛЕНИЮ</a:t>
            </a:r>
          </a:p>
          <a:p>
            <a:endParaRPr lang="ru-RU" sz="4400" dirty="0" smtClean="0"/>
          </a:p>
        </p:txBody>
      </p:sp>
      <p:sp>
        <p:nvSpPr>
          <p:cNvPr id="4" name="Текст 5"/>
          <p:cNvSpPr txBox="1">
            <a:spLocks/>
          </p:cNvSpPr>
          <p:nvPr/>
        </p:nvSpPr>
        <p:spPr>
          <a:xfrm>
            <a:off x="292220" y="1028701"/>
            <a:ext cx="11633080" cy="5514974"/>
          </a:xfrm>
          <a:prstGeom prst="rect">
            <a:avLst/>
          </a:prstGeom>
        </p:spPr>
        <p:txBody>
          <a:bodyPr/>
          <a:lstStyle/>
          <a:p>
            <a:r>
              <a:rPr lang="ru-RU" sz="1600" dirty="0" smtClean="0"/>
              <a:t>В отчете по ф.№1-предприниматель (единовременная) необходимо ответить на вопрос 5.1 «Оказывали ли в 2020 году платные услуги населению?».</a:t>
            </a:r>
          </a:p>
          <a:p>
            <a:endParaRPr lang="ru-RU" sz="1600" dirty="0" smtClean="0"/>
          </a:p>
          <a:p>
            <a:r>
              <a:rPr lang="ru-RU" sz="1600" dirty="0" smtClean="0"/>
              <a:t>Платные услуги населению в</a:t>
            </a:r>
            <a:r>
              <a:rPr lang="ru-RU" sz="1600" b="1" dirty="0" smtClean="0"/>
              <a:t>ключают:</a:t>
            </a:r>
            <a:endParaRPr lang="ru-RU" sz="16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услуги бытовые (ремонт и изготовление по индивидуальному заказу обуви, одежды, мебели, металлоизделий и тому подобное; ремонт и техобслуживание бытовой техники и радиоэлектронной аппаратуры, транспортных средств, машин и оборудования; ремонт и строительство индивидуального жилья и других построек; услуги фотоателье, химчистки, крашения и прачечных, бань,  душевых, парикмахерских; ритуальные услуги и прочие виды бытовых услуг;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транспортные услуги;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услуги почтовой связи и курьерские услуги;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услуги телекоммуникационные, жилищные и коммунальные 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услуги культуры, физической культуры и спорта, туристские услуги;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медицинские и ветеринарные услуги;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услуги гостиниц;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юридические </a:t>
            </a:r>
            <a:r>
              <a:rPr lang="ru-RU" sz="1600" dirty="0" smtClean="0"/>
              <a:t>услуги; </a:t>
            </a:r>
            <a:endParaRPr lang="ru-RU" sz="16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/>
              <a:t>услуги системы образования и прочие виды услуг.</a:t>
            </a:r>
          </a:p>
          <a:p>
            <a:pPr algn="just">
              <a:buFont typeface="Wingdings" pitchFamily="2" charset="2"/>
              <a:buChar char="ü"/>
            </a:pPr>
            <a:endParaRPr lang="ru-RU" sz="1600" dirty="0" smtClean="0"/>
          </a:p>
          <a:p>
            <a:pPr algn="just"/>
            <a:r>
              <a:rPr lang="ru-RU" sz="1600" b="1" dirty="0" smtClean="0"/>
              <a:t>Не включают:</a:t>
            </a:r>
            <a:r>
              <a:rPr lang="ru-RU" sz="1600" dirty="0" smtClean="0"/>
              <a:t>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600" dirty="0" smtClean="0"/>
              <a:t>деятельность в сфере торговли (в том числе на рынках);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600" dirty="0" smtClean="0"/>
              <a:t>услуги общественного питания;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600" dirty="0" smtClean="0"/>
              <a:t>услуги игорных заведений;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600" dirty="0" smtClean="0"/>
              <a:t>услуги по реализации лотерейных билетов;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600" dirty="0" smtClean="0"/>
              <a:t>деятельность ломбардов.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96" y="91797"/>
            <a:ext cx="139684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34286"/>
                </a:solidFill>
              </a:rPr>
              <a:t>ТЮМЕНЬСТАТ</a:t>
            </a:r>
            <a:endParaRPr lang="ru-RU" sz="13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2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536137"/>
            <a:ext cx="9680455" cy="936897"/>
          </a:xfrm>
        </p:spPr>
        <p:txBody>
          <a:bodyPr/>
          <a:lstStyle/>
          <a:p>
            <a:r>
              <a:rPr lang="ru-RU" dirty="0">
                <a:solidFill>
                  <a:srgbClr val="0062BA"/>
                </a:solidFill>
              </a:rPr>
              <a:t>ВЫРУЧКА ОТ РЕАЛИЗАЦИИ ТОВАРОВ (РАБОТ, УСЛУГ)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6251" y="2245579"/>
            <a:ext cx="975836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/>
              <a:t>По строкам 6.1, 6.2 </a:t>
            </a:r>
            <a:r>
              <a:rPr lang="ru-RU" dirty="0" smtClean="0"/>
              <a:t>отчета по ф</a:t>
            </a:r>
            <a:r>
              <a:rPr lang="ru-RU" dirty="0"/>
              <a:t>.№ </a:t>
            </a:r>
            <a:r>
              <a:rPr lang="ru-RU" dirty="0" smtClean="0"/>
              <a:t>1-предприниматель (единовременная) </a:t>
            </a:r>
            <a:r>
              <a:rPr lang="ru-RU" dirty="0"/>
              <a:t>следует включать </a:t>
            </a:r>
            <a:r>
              <a:rPr lang="ru-RU" b="1" u="sng" dirty="0"/>
              <a:t>все полученные доходы</a:t>
            </a:r>
            <a:r>
              <a:rPr lang="ru-RU" dirty="0"/>
              <a:t>.</a:t>
            </a:r>
          </a:p>
          <a:p>
            <a:pPr algn="just">
              <a:spcBef>
                <a:spcPts val="600"/>
              </a:spcBef>
            </a:pPr>
            <a:endParaRPr lang="ru-RU" dirty="0"/>
          </a:p>
          <a:p>
            <a:pPr algn="just">
              <a:spcBef>
                <a:spcPts val="600"/>
              </a:spcBef>
            </a:pPr>
            <a:r>
              <a:rPr lang="ru-RU" dirty="0"/>
              <a:t>Например, если был получен доход от продажи основных средств, которые использовались индивидуальным предпринимателем, то такой доход следует включить в показатель выручки и отразить в составе основного вида деятельности.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96" y="91797"/>
            <a:ext cx="139684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34286"/>
                </a:solidFill>
              </a:rPr>
              <a:t>ТЮМЕНЬСТАТ</a:t>
            </a:r>
            <a:endParaRPr lang="ru-RU" sz="13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7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1473034"/>
            <a:ext cx="11405671" cy="936897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Заполнение раздела 3 отчета по ф.№ </a:t>
            </a:r>
            <a:r>
              <a:rPr lang="ru-RU" sz="1800" dirty="0" smtClean="0">
                <a:solidFill>
                  <a:schemeClr val="tx1"/>
                </a:solidFill>
              </a:rPr>
              <a:t>1-предприниматель (единовременная) </a:t>
            </a:r>
            <a:r>
              <a:rPr lang="ru-RU" sz="1800" dirty="0" smtClean="0">
                <a:solidFill>
                  <a:schemeClr val="tx1"/>
                </a:solidFill>
              </a:rPr>
              <a:t>является обязательным, независимо от </a:t>
            </a:r>
            <a:r>
              <a:rPr lang="ru-RU" sz="1800" dirty="0" smtClean="0">
                <a:solidFill>
                  <a:schemeClr val="tx1"/>
                </a:solidFill>
              </a:rPr>
              <a:t>того, </a:t>
            </a:r>
            <a:r>
              <a:rPr lang="ru-RU" sz="1800" dirty="0" smtClean="0">
                <a:solidFill>
                  <a:schemeClr val="tx1"/>
                </a:solidFill>
              </a:rPr>
              <a:t>осуществлялась </a:t>
            </a:r>
            <a:r>
              <a:rPr lang="ru-RU" sz="1800" dirty="0" smtClean="0">
                <a:solidFill>
                  <a:schemeClr val="tx1"/>
                </a:solidFill>
              </a:rPr>
              <a:t>или нет </a:t>
            </a:r>
            <a:r>
              <a:rPr lang="ru-RU" sz="1800" dirty="0" smtClean="0">
                <a:solidFill>
                  <a:schemeClr val="tx1"/>
                </a:solidFill>
              </a:rPr>
              <a:t>деятельность в 2020 году.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292220" y="2409930"/>
            <a:ext cx="11761887" cy="3945751"/>
          </a:xfrm>
        </p:spPr>
        <p:txBody>
          <a:bodyPr/>
          <a:lstStyle/>
          <a:p>
            <a:pPr algn="just"/>
            <a:r>
              <a:rPr lang="ru-RU" sz="1500" dirty="0" smtClean="0"/>
              <a:t>В вопросе 7 «Имели ли Вы в 2020 году собственные основные фонды, используемые для предпринимательской деятельности» необходимо отметить строка 7.1 (да), либо строка 7.2 (нет). </a:t>
            </a:r>
          </a:p>
          <a:p>
            <a:pPr algn="just"/>
            <a:r>
              <a:rPr lang="ru-RU" sz="1500" dirty="0" smtClean="0"/>
              <a:t>Если отмечена строка 7.1 , то значение строки 7.3 должно быть &gt; 0.</a:t>
            </a:r>
          </a:p>
          <a:p>
            <a:pPr algn="just"/>
            <a:r>
              <a:rPr lang="ru-RU" sz="1500" dirty="0" smtClean="0"/>
              <a:t>По строке 7.4 необходимо указать объем затрат на строительство и реконструкцию объектов, приобретение новых основных фондов, осуществленные в 2020 году. </a:t>
            </a:r>
          </a:p>
          <a:p>
            <a:pPr algn="just"/>
            <a:r>
              <a:rPr lang="ru-RU" sz="1500" dirty="0" smtClean="0"/>
              <a:t> По строке 8.1 отражается количество </a:t>
            </a:r>
            <a:r>
              <a:rPr lang="ru-RU" sz="1500" dirty="0" err="1" smtClean="0"/>
              <a:t>грузоперевозящих</a:t>
            </a:r>
            <a:r>
              <a:rPr lang="ru-RU" sz="1500" dirty="0" smtClean="0"/>
              <a:t> автомобилей, имевшихся в распоряжении на конец 2020 года. </a:t>
            </a:r>
          </a:p>
          <a:p>
            <a:pPr algn="just"/>
            <a:r>
              <a:rPr lang="ru-RU" sz="1500" dirty="0" smtClean="0">
                <a:solidFill>
                  <a:srgbClr val="D0000A"/>
                </a:solidFill>
              </a:rPr>
              <a:t>Поля по строкам 7.4 и 8.1 не могут быть пустыми</a:t>
            </a:r>
            <a:r>
              <a:rPr lang="ru-RU" sz="1500" dirty="0" smtClean="0"/>
              <a:t>. </a:t>
            </a:r>
          </a:p>
          <a:p>
            <a:pPr algn="just">
              <a:spcBef>
                <a:spcPts val="0"/>
              </a:spcBef>
            </a:pPr>
            <a:r>
              <a:rPr lang="ru-RU" sz="1500" dirty="0" smtClean="0"/>
              <a:t>При отсутствии данных необходимо указать значение «0».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92220" y="536137"/>
            <a:ext cx="11263904" cy="936897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РАЗДЕЛ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3.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lang="ru-RU" sz="240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240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ФОНДЫ (СРЕДСТВА) И ИНВЕСТИЦИИ В ОСНОВНОЙ </a:t>
            </a:r>
            <a:r>
              <a:rPr lang="ru-RU" sz="240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33428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96" y="91797"/>
            <a:ext cx="139684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34286"/>
                </a:solidFill>
              </a:rPr>
              <a:t>ТЮМЕНЬСТАТ</a:t>
            </a:r>
            <a:endParaRPr lang="ru-RU" sz="13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7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3190875" y="2838450"/>
            <a:ext cx="5591175" cy="1143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i="1" dirty="0" smtClean="0">
                <a:solidFill>
                  <a:schemeClr val="bg1">
                    <a:lumMod val="95000"/>
                  </a:schemeClr>
                </a:solidFill>
              </a:rPr>
              <a:t>БЛАГОДАРИМ ЗА ВНИМАНИЕ!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3E764F8-9693-4624-9245-081F2594F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291246"/>
            <a:ext cx="2619375" cy="24329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310907" y="64318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536137"/>
            <a:ext cx="11064902" cy="977353"/>
          </a:xfrm>
        </p:spPr>
        <p:txBody>
          <a:bodyPr/>
          <a:lstStyle/>
          <a:p>
            <a:r>
              <a:rPr lang="ru-RU" dirty="0"/>
              <a:t>Нормативно-правовая </a:t>
            </a:r>
            <a:r>
              <a:rPr lang="ru-RU" dirty="0" smtClean="0"/>
              <a:t>база сплошного </a:t>
            </a:r>
            <a:r>
              <a:rPr lang="ru-RU" dirty="0"/>
              <a:t>наблюдения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36720" y="3400231"/>
            <a:ext cx="10863010" cy="590931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/>
              <a:t>Федеральный закон «Об официальном статистическом учете и системе государственной статистики в Российской Федерации» от </a:t>
            </a:r>
            <a:r>
              <a:rPr lang="ru-RU" sz="1800" dirty="0" smtClean="0"/>
              <a:t>29.11.2007 № </a:t>
            </a:r>
            <a:r>
              <a:rPr lang="ru-RU" sz="1800" dirty="0"/>
              <a:t>282-ФЗ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26068" y="5376718"/>
            <a:ext cx="10884314" cy="805925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/>
              <a:t>Постановление Правительства РФ «Об условиях предоставления в обязательном порядке первичных статистических данных и административных данных субъектам официального статистического учета»</a:t>
            </a:r>
            <a:r>
              <a:rPr lang="en-US" sz="1800" dirty="0"/>
              <a:t> </a:t>
            </a:r>
            <a:r>
              <a:rPr lang="ru-RU" sz="1800" dirty="0"/>
              <a:t>от </a:t>
            </a:r>
            <a:r>
              <a:rPr lang="ru-RU" sz="1800" dirty="0" smtClean="0"/>
              <a:t>18.08.2008 </a:t>
            </a:r>
            <a:r>
              <a:rPr lang="ru-RU" sz="1800" dirty="0"/>
              <a:t>№ 620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536722" y="4154841"/>
            <a:ext cx="10863008" cy="51424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800" dirty="0"/>
              <a:t>Федеральный закон  «О персональных данных» от </a:t>
            </a:r>
            <a:r>
              <a:rPr lang="ru-RU" sz="1800" dirty="0" smtClean="0"/>
              <a:t>27.07.2006 </a:t>
            </a:r>
            <a:r>
              <a:rPr lang="ru-RU" sz="1800" dirty="0"/>
              <a:t>№ 152-ФЗ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721" y="1627141"/>
            <a:ext cx="10820400" cy="8402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4400">
              <a:lnSpc>
                <a:spcPct val="90000"/>
              </a:lnSpc>
              <a:spcBef>
                <a:spcPts val="1000"/>
              </a:spcBef>
            </a:pPr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Статья 5 Федерального </a:t>
            </a:r>
            <a:r>
              <a:rPr lang="ru-RU" spc="-10" dirty="0" smtClean="0">
                <a:solidFill>
                  <a:srgbClr val="4D4D4D"/>
                </a:solidFill>
                <a:latin typeface="Arial"/>
                <a:cs typeface="Arial"/>
              </a:rPr>
              <a:t>закона </a:t>
            </a:r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«О развитии малого и среднего предпринимательства в Российской Федерации» от </a:t>
            </a:r>
            <a:r>
              <a:rPr lang="ru-RU" spc="-10" dirty="0" smtClean="0">
                <a:solidFill>
                  <a:srgbClr val="4D4D4D"/>
                </a:solidFill>
                <a:latin typeface="Arial"/>
                <a:cs typeface="Arial"/>
              </a:rPr>
              <a:t>24.07.2007 </a:t>
            </a:r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№ 209-ФЗ сплошное статистические наблюдения за деятельностью субъектов МСП проводятся один раз в пять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722" y="4837744"/>
            <a:ext cx="10884314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Кодекс Российской Федерации об административных  правонарушениях от </a:t>
            </a:r>
            <a:r>
              <a:rPr lang="ru-RU" spc="-10" dirty="0" smtClean="0">
                <a:solidFill>
                  <a:srgbClr val="4D4D4D"/>
                </a:solidFill>
                <a:latin typeface="Arial"/>
                <a:cs typeface="Arial"/>
              </a:rPr>
              <a:t>30.12.2001 </a:t>
            </a:r>
            <a:r>
              <a:rPr lang="ru-RU" spc="-10" dirty="0">
                <a:solidFill>
                  <a:srgbClr val="4D4D4D"/>
                </a:solidFill>
                <a:latin typeface="Arial"/>
                <a:cs typeface="Arial"/>
              </a:rPr>
              <a:t>№ 195-ФЗ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2619756-866C-44F5-B937-A1DE08230E79}"/>
              </a:ext>
            </a:extLst>
          </p:cNvPr>
          <p:cNvSpPr/>
          <p:nvPr/>
        </p:nvSpPr>
        <p:spPr>
          <a:xfrm>
            <a:off x="536720" y="2634811"/>
            <a:ext cx="10863010" cy="5909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4400">
              <a:lnSpc>
                <a:spcPct val="90000"/>
              </a:lnSpc>
              <a:spcBef>
                <a:spcPts val="1000"/>
              </a:spcBef>
            </a:pP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п. 1.1.4 Федерального плана статистических работ, </a:t>
            </a:r>
            <a:r>
              <a:rPr lang="ru-RU" spc="-1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утвержденного </a:t>
            </a: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распоряжением Правительства Российской Федерации от </a:t>
            </a:r>
            <a:r>
              <a:rPr lang="ru-RU" spc="-1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06.05.2008 </a:t>
            </a: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№ 671-р 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41890" y="6416933"/>
            <a:ext cx="335423" cy="363682"/>
            <a:chOff x="472103" y="6408274"/>
            <a:chExt cx="446447" cy="400050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43" name="Группа 42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9" name="Рисунок 48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39587" y="192038"/>
            <a:ext cx="10403789" cy="121945"/>
            <a:chOff x="1439587" y="2710536"/>
            <a:chExt cx="10403789" cy="121945"/>
          </a:xfrm>
        </p:grpSpPr>
        <p:sp>
          <p:nvSpPr>
            <p:cNvPr id="52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5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66996" y="91797"/>
            <a:ext cx="139684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34286"/>
                </a:solidFill>
              </a:rPr>
              <a:t>ТЮМЕНЬСТАТ</a:t>
            </a:r>
            <a:endParaRPr lang="ru-RU" sz="13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1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35916" cy="936897"/>
          </a:xfrm>
        </p:spPr>
        <p:txBody>
          <a:bodyPr/>
          <a:lstStyle/>
          <a:p>
            <a:r>
              <a:rPr lang="ru-RU" sz="3200" dirty="0" smtClean="0"/>
              <a:t>Субъекты сплошного наблюдения</a:t>
            </a:r>
            <a:endParaRPr lang="ru-RU" sz="3200" dirty="0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2634919" y="6398749"/>
            <a:ext cx="368965" cy="400050"/>
            <a:chOff x="472103" y="6408274"/>
            <a:chExt cx="446447" cy="400050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68" name="Группа 67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74" name="Рисунок 73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1424346" y="187999"/>
            <a:ext cx="10403790" cy="529239"/>
            <a:chOff x="1439586" y="5107200"/>
            <a:chExt cx="10403790" cy="529239"/>
          </a:xfrm>
        </p:grpSpPr>
        <p:sp>
          <p:nvSpPr>
            <p:cNvPr id="8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85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86" name="Группа 85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87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88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38" name="Прямоугольник 37"/>
          <p:cNvSpPr/>
          <p:nvPr/>
        </p:nvSpPr>
        <p:spPr>
          <a:xfrm>
            <a:off x="66996" y="120028"/>
            <a:ext cx="1322702" cy="34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6996" y="91797"/>
            <a:ext cx="139684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34286"/>
                </a:solidFill>
              </a:rPr>
              <a:t>ТЮМЕНЬСТАТ</a:t>
            </a:r>
            <a:endParaRPr lang="ru-RU" sz="1300" b="1" dirty="0">
              <a:solidFill>
                <a:srgbClr val="334286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14093" y="2364310"/>
            <a:ext cx="5362832" cy="1535743"/>
            <a:chOff x="179512" y="5445223"/>
            <a:chExt cx="4824536" cy="1080878"/>
          </a:xfrm>
        </p:grpSpPr>
        <p:sp>
          <p:nvSpPr>
            <p:cNvPr id="37" name="TextBox 36"/>
            <p:cNvSpPr txBox="1"/>
            <p:nvPr/>
          </p:nvSpPr>
          <p:spPr>
            <a:xfrm>
              <a:off x="179512" y="5744577"/>
              <a:ext cx="2558466" cy="324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334286"/>
                  </a:solidFill>
                </a:rPr>
                <a:t>ИНДИВИДУАЛЬНЫЕ ПРЕДПРИНИМАТЕЛИ</a:t>
              </a:r>
            </a:p>
          </p:txBody>
        </p:sp>
        <p:sp>
          <p:nvSpPr>
            <p:cNvPr id="40" name="Выноска со стрелкой вправо 39"/>
            <p:cNvSpPr/>
            <p:nvPr/>
          </p:nvSpPr>
          <p:spPr>
            <a:xfrm>
              <a:off x="179512" y="5445223"/>
              <a:ext cx="4824536" cy="1080878"/>
            </a:xfrm>
            <a:prstGeom prst="rightArrowCallout">
              <a:avLst>
                <a:gd name="adj1" fmla="val 67968"/>
                <a:gd name="adj2" fmla="val 50000"/>
                <a:gd name="adj3" fmla="val 25000"/>
                <a:gd name="adj4" fmla="val 6560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01671" y="5744577"/>
              <a:ext cx="1820969" cy="554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334286"/>
                  </a:solidFill>
                </a:rPr>
                <a:t>Заполнение формы </a:t>
              </a:r>
            </a:p>
            <a:p>
              <a:pPr algn="ctr"/>
              <a:r>
                <a:rPr lang="ru-RU" sz="1100" b="1" dirty="0" smtClean="0">
                  <a:solidFill>
                    <a:srgbClr val="334286"/>
                  </a:solidFill>
                </a:rPr>
                <a:t>№ 1-предприниматель </a:t>
              </a:r>
            </a:p>
            <a:p>
              <a:pPr algn="ctr"/>
              <a:r>
                <a:rPr lang="ru-RU" sz="1100" dirty="0" smtClean="0">
                  <a:solidFill>
                    <a:srgbClr val="334286"/>
                  </a:solidFill>
                </a:rPr>
                <a:t>и отправка в органы статистики</a:t>
              </a:r>
              <a:endParaRPr lang="ru-RU" sz="1100" dirty="0">
                <a:solidFill>
                  <a:srgbClr val="334286"/>
                </a:solidFill>
              </a:endParaRPr>
            </a:p>
          </p:txBody>
        </p:sp>
      </p:grpSp>
      <p:pic>
        <p:nvPicPr>
          <p:cNvPr id="50" name="Picture 11" descr="C:\Users\P72_SevastyanovaAA\Downloads\Без названия (1).png"/>
          <p:cNvPicPr>
            <a:picLocks noChangeAspect="1" noChangeArrowheads="1"/>
          </p:cNvPicPr>
          <p:nvPr/>
        </p:nvPicPr>
        <p:blipFill>
          <a:blip r:embed="rId15" cstate="print"/>
          <a:srcRect l="55057" t="5001" r="27244" b="59000"/>
          <a:stretch>
            <a:fillRect/>
          </a:stretch>
        </p:blipFill>
        <p:spPr bwMode="auto">
          <a:xfrm>
            <a:off x="3105991" y="2789641"/>
            <a:ext cx="504056" cy="576064"/>
          </a:xfrm>
          <a:prstGeom prst="rect">
            <a:avLst/>
          </a:prstGeom>
          <a:noFill/>
        </p:spPr>
      </p:pic>
      <p:grpSp>
        <p:nvGrpSpPr>
          <p:cNvPr id="53" name="Группа 52"/>
          <p:cNvGrpSpPr/>
          <p:nvPr/>
        </p:nvGrpSpPr>
        <p:grpSpPr>
          <a:xfrm>
            <a:off x="6763940" y="1342314"/>
            <a:ext cx="4933950" cy="3516893"/>
            <a:chOff x="5436096" y="3284984"/>
            <a:chExt cx="3600400" cy="2376264"/>
          </a:xfrm>
        </p:grpSpPr>
        <p:sp>
          <p:nvSpPr>
            <p:cNvPr id="54" name="Выноска со стрелкой влево 53"/>
            <p:cNvSpPr/>
            <p:nvPr/>
          </p:nvSpPr>
          <p:spPr>
            <a:xfrm>
              <a:off x="5436096" y="3284984"/>
              <a:ext cx="3600400" cy="2376264"/>
            </a:xfrm>
            <a:prstGeom prst="leftArrowCallout">
              <a:avLst>
                <a:gd name="adj1" fmla="val 53091"/>
                <a:gd name="adj2" fmla="val 34914"/>
                <a:gd name="adj3" fmla="val 12465"/>
                <a:gd name="adj4" fmla="val 8859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886617" y="3356991"/>
              <a:ext cx="3024928" cy="935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 smtClean="0">
                  <a:solidFill>
                    <a:srgbClr val="334286"/>
                  </a:solidFill>
                </a:rPr>
                <a:t>Электронные версии </a:t>
              </a:r>
              <a:r>
                <a:rPr lang="ru-RU" sz="1200" dirty="0" smtClean="0">
                  <a:solidFill>
                    <a:srgbClr val="334286"/>
                  </a:solidFill>
                </a:rPr>
                <a:t>бланка, </a:t>
              </a:r>
              <a:r>
                <a:rPr lang="ru-RU" sz="1200" dirty="0" smtClean="0">
                  <a:solidFill>
                    <a:srgbClr val="334286"/>
                  </a:solidFill>
                </a:rPr>
                <a:t>указания по </a:t>
              </a:r>
              <a:r>
                <a:rPr lang="ru-RU" sz="1200" dirty="0" smtClean="0">
                  <a:solidFill>
                    <a:srgbClr val="334286"/>
                  </a:solidFill>
                </a:rPr>
                <a:t>его</a:t>
              </a:r>
              <a:r>
                <a:rPr lang="ru-RU" sz="1200" dirty="0" smtClean="0">
                  <a:solidFill>
                    <a:srgbClr val="334286"/>
                  </a:solidFill>
                </a:rPr>
                <a:t> </a:t>
              </a:r>
              <a:r>
                <a:rPr lang="ru-RU" sz="1200" dirty="0" smtClean="0">
                  <a:solidFill>
                    <a:srgbClr val="334286"/>
                  </a:solidFill>
                </a:rPr>
                <a:t>заполнению и </a:t>
              </a:r>
              <a:r>
                <a:rPr lang="ru-RU" sz="1200" dirty="0" smtClean="0">
                  <a:solidFill>
                    <a:srgbClr val="334286"/>
                  </a:solidFill>
                </a:rPr>
                <a:t>пример </a:t>
              </a:r>
              <a:r>
                <a:rPr lang="ru-RU" sz="1200" dirty="0" smtClean="0">
                  <a:solidFill>
                    <a:srgbClr val="334286"/>
                  </a:solidFill>
                </a:rPr>
                <a:t>заполнения </a:t>
              </a:r>
              <a:r>
                <a:rPr lang="ru-RU" sz="1200" dirty="0" smtClean="0">
                  <a:solidFill>
                    <a:srgbClr val="334286"/>
                  </a:solidFill>
                </a:rPr>
                <a:t>формы </a:t>
              </a:r>
              <a:r>
                <a:rPr lang="ru-RU" sz="1200" dirty="0" smtClean="0">
                  <a:solidFill>
                    <a:srgbClr val="334286"/>
                  </a:solidFill>
                </a:rPr>
                <a:t>размещены на сайте Тюменьстата по адресу (https://tumstat.gks.ru)  «Главная/ Статистика/ Переписи и обследования/ Сплошное наблюдение субъектов малого и среднего предпринимательства/ Сплошное наблюдение малого и среднего предпринимательства за 2020 год»</a:t>
              </a:r>
              <a:endParaRPr lang="ru-RU" sz="1200" dirty="0">
                <a:solidFill>
                  <a:srgbClr val="334286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86617" y="5013175"/>
              <a:ext cx="2510047" cy="519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solidFill>
                    <a:srgbClr val="334286"/>
                  </a:solidFill>
                </a:rPr>
                <a:t>ГАРАНТИРУЕТСЯ ПОЛНАЯ КОНФИДЕНЦИАЛЬНОСТЬ ДАННЫХ  И ЗАЩИТА ИНФОРМАЦИИ, ПРЕДОСТАВЛЕННОЙ РЕСПОНДЕНТАМИ</a:t>
              </a:r>
              <a:endParaRPr lang="ru-RU" sz="1100" dirty="0">
                <a:solidFill>
                  <a:srgbClr val="334286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796884" y="5506912"/>
            <a:ext cx="543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 соответствии с действующим </a:t>
            </a:r>
          </a:p>
          <a:p>
            <a:pPr algn="ctr"/>
            <a:r>
              <a:rPr lang="ru-RU" sz="1200" dirty="0" smtClean="0"/>
              <a:t>законодательством сплошное наблюдение проводится 1 раз в 5 лет и участие в нем  является </a:t>
            </a:r>
            <a:r>
              <a:rPr lang="ru-RU" sz="1200" b="1" i="1" dirty="0" smtClean="0">
                <a:solidFill>
                  <a:srgbClr val="FF0000"/>
                </a:solidFill>
              </a:rPr>
              <a:t>обязательным.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pic>
        <p:nvPicPr>
          <p:cNvPr id="58" name="Picture 2" descr="C:\Users\p22_LesovyhSV\Desktop\Пресс-релиз и инфографика\ctvbyfh\55849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071" y="3598232"/>
            <a:ext cx="792088" cy="91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40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536137"/>
            <a:ext cx="11761887" cy="936897"/>
          </a:xfrm>
        </p:spPr>
        <p:txBody>
          <a:bodyPr/>
          <a:lstStyle/>
          <a:p>
            <a:r>
              <a:rPr lang="ru-RU" dirty="0" smtClean="0"/>
              <a:t>Форма № 1-предприниматель (единовременная), </a:t>
            </a:r>
            <a:r>
              <a:rPr lang="ru-RU" dirty="0"/>
              <a:t>основные </a:t>
            </a:r>
            <a:r>
              <a:rPr lang="ru-RU" dirty="0" smtClean="0"/>
              <a:t>показатели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92220" y="3151446"/>
            <a:ext cx="5556130" cy="2363530"/>
          </a:xfrm>
        </p:spPr>
        <p:txBody>
          <a:bodyPr/>
          <a:lstStyle/>
          <a:p>
            <a:pPr marL="0" lvl="0" algn="ctr" defTabSz="914379">
              <a:defRPr/>
            </a:pPr>
            <a:r>
              <a:rPr lang="ru-RU" sz="2000" dirty="0" smtClean="0"/>
              <a:t>№ </a:t>
            </a:r>
            <a:r>
              <a:rPr lang="ru-RU" sz="2000" dirty="0"/>
              <a:t>1- </a:t>
            </a:r>
            <a:r>
              <a:rPr lang="ru-RU" sz="2000" dirty="0" smtClean="0"/>
              <a:t>предприниматель (единовременная)  </a:t>
            </a:r>
            <a:r>
              <a:rPr lang="ru-RU" sz="2000" dirty="0"/>
              <a:t>«Сведения о деятельности индивидуального предпринимателя </a:t>
            </a:r>
            <a:endParaRPr lang="ru-RU" sz="2000" dirty="0" smtClean="0"/>
          </a:p>
          <a:p>
            <a:pPr marL="0" lvl="0" algn="ctr" defTabSz="914379">
              <a:defRPr/>
            </a:pPr>
            <a:r>
              <a:rPr lang="ru-RU" sz="2000" dirty="0" smtClean="0"/>
              <a:t>за </a:t>
            </a:r>
            <a:r>
              <a:rPr lang="ru-RU" sz="2000" dirty="0"/>
              <a:t>2020 год</a:t>
            </a:r>
            <a:r>
              <a:rPr lang="ru-RU" sz="2000" dirty="0" smtClean="0"/>
              <a:t>»;</a:t>
            </a:r>
          </a:p>
          <a:p>
            <a:pPr lvl="0" algn="ctr" defTabSz="914379">
              <a:defRPr/>
            </a:pPr>
            <a:r>
              <a:rPr lang="ru-RU" sz="2000" dirty="0" smtClean="0"/>
              <a:t>(утверждена приказом  Росстата от </a:t>
            </a:r>
            <a:r>
              <a:rPr lang="en-US" sz="2000" dirty="0" smtClean="0"/>
              <a:t>17</a:t>
            </a:r>
            <a:r>
              <a:rPr lang="ru-RU" sz="2000" dirty="0" smtClean="0"/>
              <a:t>.08.2020г. № 469 (с изменениями от 30.12.2020г. №864))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438900" y="2765614"/>
            <a:ext cx="5258990" cy="3574382"/>
          </a:xfrm>
        </p:spPr>
        <p:txBody>
          <a:bodyPr/>
          <a:lstStyle/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2200" dirty="0"/>
              <a:t>численность </a:t>
            </a:r>
            <a:r>
              <a:rPr lang="ru-RU" sz="2200" dirty="0" smtClean="0"/>
              <a:t>работников; </a:t>
            </a:r>
            <a:endParaRPr lang="ru-RU" sz="2200" dirty="0"/>
          </a:p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2200" dirty="0"/>
              <a:t>платные услуги </a:t>
            </a:r>
            <a:r>
              <a:rPr lang="ru-RU" sz="2200" dirty="0" smtClean="0"/>
              <a:t>населению;</a:t>
            </a:r>
            <a:endParaRPr lang="ru-RU" sz="2200" dirty="0"/>
          </a:p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2200" dirty="0"/>
              <a:t>выручка от реализации товаров (работ, услуг), </a:t>
            </a:r>
            <a:r>
              <a:rPr lang="ru-RU" sz="2200" dirty="0" smtClean="0"/>
              <a:t>в </a:t>
            </a:r>
            <a:r>
              <a:rPr lang="ru-RU" sz="2200" dirty="0"/>
              <a:t>том числе по фактическим  видам </a:t>
            </a:r>
            <a:r>
              <a:rPr lang="ru-RU" sz="2200" dirty="0" smtClean="0"/>
              <a:t>деятельности; </a:t>
            </a:r>
            <a:endParaRPr lang="ru-RU" sz="2200" dirty="0"/>
          </a:p>
          <a:p>
            <a:pPr marL="182563" indent="-182563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ru-RU" sz="2200" dirty="0"/>
              <a:t>основные фонды и инвестиции в основной </a:t>
            </a:r>
            <a:r>
              <a:rPr lang="ru-RU" sz="2200" dirty="0" smtClean="0"/>
              <a:t>капитал.</a:t>
            </a:r>
            <a:endParaRPr lang="ru-RU" sz="2200" dirty="0"/>
          </a:p>
          <a:p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1230964" y="2232025"/>
            <a:ext cx="2421752" cy="549275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dirty="0" smtClean="0"/>
              <a:t>Форма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6438901" y="2232025"/>
            <a:ext cx="4660023" cy="549275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dirty="0"/>
              <a:t>Основные показатели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06" y="1473034"/>
            <a:ext cx="909087" cy="90605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51" y="1357216"/>
            <a:ext cx="793896" cy="871414"/>
          </a:xfrm>
          <a:prstGeom prst="rect">
            <a:avLst/>
          </a:prstGeom>
        </p:spPr>
      </p:pic>
      <p:grpSp>
        <p:nvGrpSpPr>
          <p:cNvPr id="6" name="Группа 40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" name="Группа 58"/>
          <p:cNvGrpSpPr/>
          <p:nvPr/>
        </p:nvGrpSpPr>
        <p:grpSpPr>
          <a:xfrm>
            <a:off x="2634919" y="6398749"/>
            <a:ext cx="368965" cy="400050"/>
            <a:chOff x="472103" y="6408274"/>
            <a:chExt cx="446447" cy="400050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61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xmlns="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11" name="Группа 67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74" name="Рисунок 73"/>
              <p:cNvPicPr>
                <a:picLocks noChangeAspect="1"/>
              </p:cNvPicPr>
              <p:nvPr/>
            </p:nvPicPr>
            <p:blipFill rotWithShape="1">
              <a:blip r:embed="rId11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12" name="Группа 81"/>
          <p:cNvGrpSpPr/>
          <p:nvPr/>
        </p:nvGrpSpPr>
        <p:grpSpPr>
          <a:xfrm>
            <a:off x="1424346" y="187999"/>
            <a:ext cx="10403790" cy="529239"/>
            <a:chOff x="1439586" y="5107200"/>
            <a:chExt cx="10403790" cy="529239"/>
          </a:xfrm>
        </p:grpSpPr>
        <p:sp>
          <p:nvSpPr>
            <p:cNvPr id="8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3" name="Группа 83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85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14" name="Группа 85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87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88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36" name="TextBox 35"/>
          <p:cNvSpPr txBox="1"/>
          <p:nvPr/>
        </p:nvSpPr>
        <p:spPr>
          <a:xfrm>
            <a:off x="66996" y="91797"/>
            <a:ext cx="139684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34286"/>
                </a:solidFill>
              </a:rPr>
              <a:t>ТЮМЕНЬСТАТ</a:t>
            </a:r>
            <a:endParaRPr lang="ru-RU" sz="13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0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1946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384185"/>
            <a:ext cx="11405670" cy="504387"/>
          </a:xfrm>
        </p:spPr>
        <p:txBody>
          <a:bodyPr/>
          <a:lstStyle/>
          <a:p>
            <a:r>
              <a:rPr lang="ru-RU" spc="-35" dirty="0" smtClean="0">
                <a:solidFill>
                  <a:schemeClr val="accent1">
                    <a:lumMod val="75000"/>
                  </a:schemeClr>
                </a:solidFill>
              </a:rPr>
              <a:t>Комбинированный </a:t>
            </a:r>
            <a:r>
              <a:rPr lang="ru-RU" spc="-3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pc="-35" dirty="0" smtClean="0">
                <a:solidFill>
                  <a:schemeClr val="accent1">
                    <a:lumMod val="75000"/>
                  </a:schemeClr>
                </a:solidFill>
              </a:rPr>
              <a:t>метод сбора данных</a:t>
            </a:r>
            <a:endParaRPr lang="ru-RU" dirty="0"/>
          </a:p>
        </p:txBody>
      </p:sp>
      <p:grpSp>
        <p:nvGrpSpPr>
          <p:cNvPr id="5" name="Группа 8"/>
          <p:cNvGrpSpPr/>
          <p:nvPr/>
        </p:nvGrpSpPr>
        <p:grpSpPr>
          <a:xfrm>
            <a:off x="1424346" y="187999"/>
            <a:ext cx="10403790" cy="529239"/>
            <a:chOff x="1439586" y="5107200"/>
            <a:chExt cx="10403790" cy="529239"/>
          </a:xfrm>
        </p:grpSpPr>
        <p:sp>
          <p:nvSpPr>
            <p:cNvPr id="1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6" name="Группа 10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12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7" name="Группа 12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15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pSp>
        <p:nvGrpSpPr>
          <p:cNvPr id="8" name="Группа 1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" name="Группа 33"/>
          <p:cNvGrpSpPr/>
          <p:nvPr/>
        </p:nvGrpSpPr>
        <p:grpSpPr>
          <a:xfrm>
            <a:off x="3080315" y="6378747"/>
            <a:ext cx="335423" cy="440055"/>
            <a:chOff x="472103" y="6408274"/>
            <a:chExt cx="446447" cy="400050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36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="" xmlns:a16="http://schemas.microsoft.com/office/drawing/2014/main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13" name="Группа 42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9" name="Рисунок 48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10820" y="942183"/>
            <a:ext cx="11082242" cy="5256541"/>
          </a:xfrm>
        </p:spPr>
        <p:txBody>
          <a:bodyPr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 предоставления отчета по форме № 1-предприниматель (единовременная):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апреля 2021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года: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lvl="0" indent="-285750" algn="just">
              <a:buClr>
                <a:srgbClr val="0070C0"/>
              </a:buClr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электронном виде отчеты можно заполнить :</a:t>
            </a:r>
          </a:p>
          <a:p>
            <a:pPr marL="324000" indent="-28575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На сайте Росстата https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://websbor.gks.ru/online/</a:t>
            </a:r>
          </a:p>
          <a:p>
            <a:pPr marL="324000" indent="-285750" algn="just">
              <a:spcBef>
                <a:spcPts val="300"/>
              </a:spcBef>
              <a:buClr>
                <a:srgbClr val="0070C0"/>
              </a:buClr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      (телефон для справок: 8 (3452) 39-30-50 доб. 1106, 1029, 1309,1117)</a:t>
            </a:r>
          </a:p>
          <a:p>
            <a:pPr marL="324000" indent="-28575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форме электронного документа, подписанного усиленной квалифицированной подписью, </a:t>
            </a: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действующих специализированных операторов связи</a:t>
            </a:r>
          </a:p>
          <a:p>
            <a:pPr marL="324000" lvl="0" indent="-28575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бумажном носителе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(лично или по почте (в том числе по электронной почте) в органы государственной статистики по месту ведения деятельности )</a:t>
            </a:r>
          </a:p>
          <a:p>
            <a:pPr marL="324000" algn="just">
              <a:spcBef>
                <a:spcPts val="300"/>
              </a:spcBef>
              <a:buClr>
                <a:srgbClr val="0070C0"/>
              </a:buClr>
            </a:pP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почтовых  адресах и адресах электронной почты территориальных подразделений Тюменьстата размещена на сайте Тюменьстата по адресу (https://tumstat.gks.ru)  «Главная/ Статистика/ Переписи и обследования/ Сплошное наблюдение субъектов малого и среднего предпринимательства/ Сплошное наблюдение малого и среднего предпринимательства за 2020 год/ Адреса территориальных подразделений </a:t>
            </a:r>
            <a:r>
              <a:rPr lang="ru-RU" sz="13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Тюменьстата</a:t>
            </a: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324000" algn="just">
              <a:spcBef>
                <a:spcPts val="300"/>
              </a:spcBef>
              <a:buClr>
                <a:srgbClr val="0070C0"/>
              </a:buClr>
            </a:pPr>
            <a:endParaRPr lang="ru-RU" sz="1300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algn="just">
              <a:spcBef>
                <a:spcPts val="300"/>
              </a:spcBef>
              <a:buClr>
                <a:srgbClr val="0070C0"/>
              </a:buClr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апреля 2021 г. включительно</a:t>
            </a:r>
            <a:endParaRPr lang="ru-RU" sz="1600" b="1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lvl="0" indent="-28575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14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</a:t>
            </a:r>
            <a:r>
              <a:rPr lang="ru-RU" sz="1400" u="sng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lang="ru-RU" sz="1400" i="1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250">
              <a:spcBef>
                <a:spcPts val="600"/>
              </a:spcBef>
              <a:buClr>
                <a:srgbClr val="0070C0"/>
              </a:buClr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наличии подтвержденной учетной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записи</a:t>
            </a:r>
            <a:endParaRPr lang="ru-RU" sz="1300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49250">
              <a:spcBef>
                <a:spcPts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у респондента не освобождает от предоставления отчета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форме №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1-предприниматель (заполняются вопросы 1, 1.2, 7 и 8)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6996" y="91797"/>
            <a:ext cx="139684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34286"/>
                </a:solidFill>
              </a:rPr>
              <a:t>ТЮМЕНЬСТАТ</a:t>
            </a:r>
            <a:endParaRPr lang="ru-RU" sz="13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7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536137"/>
            <a:ext cx="10658657" cy="936897"/>
          </a:xfrm>
        </p:spPr>
        <p:txBody>
          <a:bodyPr/>
          <a:lstStyle/>
          <a:p>
            <a:r>
              <a:rPr lang="ru-RU" dirty="0" smtClean="0"/>
              <a:t>Обязательное участие в </a:t>
            </a:r>
            <a:r>
              <a:rPr lang="ru-RU" dirty="0"/>
              <a:t>сплошном </a:t>
            </a:r>
            <a:r>
              <a:rPr lang="ru-RU" dirty="0" smtClean="0"/>
              <a:t>наблюдении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47891" y="1610912"/>
            <a:ext cx="10333319" cy="4668570"/>
          </a:xfrm>
        </p:spPr>
        <p:txBody>
          <a:bodyPr/>
          <a:lstStyle/>
          <a:p>
            <a:endParaRPr lang="ru-RU" sz="1600" b="1" dirty="0" smtClean="0"/>
          </a:p>
          <a:p>
            <a:r>
              <a:rPr lang="ru-RU" sz="2200" b="1" dirty="0" smtClean="0"/>
              <a:t>Административная </a:t>
            </a:r>
            <a:r>
              <a:rPr lang="ru-RU" sz="2200" b="1" dirty="0"/>
              <a:t>ответственность </a:t>
            </a:r>
          </a:p>
          <a:p>
            <a:r>
              <a:rPr lang="ru-RU" sz="2200" dirty="0"/>
              <a:t>ст. 13.19 КоАП РФ - непредставление, несвоевременное представление или предоставление недостоверных первичных </a:t>
            </a:r>
            <a:r>
              <a:rPr lang="ru-RU" sz="2200" dirty="0" smtClean="0"/>
              <a:t>данных.</a:t>
            </a:r>
            <a:endParaRPr lang="ru-RU" sz="2200" dirty="0"/>
          </a:p>
          <a:p>
            <a:endParaRPr lang="ru-RU" sz="2200" dirty="0"/>
          </a:p>
          <a:p>
            <a:endParaRPr lang="ru-RU" sz="2200" dirty="0" smtClean="0"/>
          </a:p>
          <a:p>
            <a:r>
              <a:rPr lang="ru-RU" sz="2200" dirty="0" smtClean="0"/>
              <a:t>Нормативными </a:t>
            </a:r>
            <a:r>
              <a:rPr lang="ru-RU" sz="2200" dirty="0"/>
              <a:t>правовыми актами РФ исключений не </a:t>
            </a:r>
            <a:r>
              <a:rPr lang="ru-RU" sz="2200" dirty="0" smtClean="0"/>
              <a:t>предусмотрено. 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  <a:p>
            <a:endParaRPr lang="ru-RU" dirty="0"/>
          </a:p>
        </p:txBody>
      </p:sp>
      <p:grpSp>
        <p:nvGrpSpPr>
          <p:cNvPr id="5" name="Группа 11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3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" name="Группа 29"/>
          <p:cNvGrpSpPr/>
          <p:nvPr/>
        </p:nvGrpSpPr>
        <p:grpSpPr>
          <a:xfrm>
            <a:off x="3463594" y="6369222"/>
            <a:ext cx="368965" cy="440055"/>
            <a:chOff x="472103" y="6408274"/>
            <a:chExt cx="446447" cy="400050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472103" y="640827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485438" y="6808324"/>
              <a:ext cx="4331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32"/>
          <p:cNvGrpSpPr/>
          <p:nvPr/>
        </p:nvGrpSpPr>
        <p:grpSpPr>
          <a:xfrm>
            <a:off x="66995" y="6297065"/>
            <a:ext cx="4238230" cy="587782"/>
            <a:chOff x="1229045" y="2877590"/>
            <a:chExt cx="4238230" cy="587782"/>
          </a:xfrm>
        </p:grpSpPr>
        <p:pic>
          <p:nvPicPr>
            <p:cNvPr id="34" name="Рисунок 33">
              <a:extLst>
                <a:ext uri="{FF2B5EF4-FFF2-40B4-BE49-F238E27FC236}">
                  <a16:creationId xmlns="" xmlns:a16="http://schemas.microsoft.com/office/drawing/2014/main" id="{4094BCAE-5706-C341-AF8A-A06C6537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10790" y="3061146"/>
              <a:ext cx="333959" cy="257626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="" xmlns:a16="http://schemas.microsoft.com/office/drawing/2014/main" id="{39DE13E1-CEDA-F24A-AB77-9B1F2E26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29045" y="3057747"/>
              <a:ext cx="333898" cy="248039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870" y="2996808"/>
              <a:ext cx="406680" cy="405351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29" y="2920521"/>
              <a:ext cx="405886" cy="404376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98" y="2996808"/>
              <a:ext cx="406680" cy="405351"/>
            </a:xfrm>
            <a:prstGeom prst="rect">
              <a:avLst/>
            </a:prstGeom>
          </p:spPr>
        </p:pic>
        <p:grpSp>
          <p:nvGrpSpPr>
            <p:cNvPr id="8" name="Группа 38"/>
            <p:cNvGrpSpPr/>
            <p:nvPr/>
          </p:nvGrpSpPr>
          <p:grpSpPr>
            <a:xfrm>
              <a:off x="2356129" y="2908962"/>
              <a:ext cx="565976" cy="527511"/>
              <a:chOff x="6245569" y="2607735"/>
              <a:chExt cx="753314" cy="702117"/>
            </a:xfrm>
          </p:grpSpPr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5936" y="2607735"/>
                <a:ext cx="492947" cy="541079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4328"/>
              <a:stretch/>
            </p:blipFill>
            <p:spPr>
              <a:xfrm>
                <a:off x="6245569" y="2622832"/>
                <a:ext cx="359052" cy="687020"/>
              </a:xfrm>
              <a:prstGeom prst="rect">
                <a:avLst/>
              </a:prstGeom>
            </p:spPr>
          </p:pic>
        </p:grp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118" y="2950937"/>
              <a:ext cx="516157" cy="51443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49" y="2919357"/>
              <a:ext cx="469234" cy="467668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22" y="2969114"/>
              <a:ext cx="406680" cy="405351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2877590"/>
              <a:ext cx="567773" cy="565879"/>
            </a:xfrm>
            <a:prstGeom prst="rect">
              <a:avLst/>
            </a:prstGeom>
          </p:spPr>
        </p:pic>
      </p:grpSp>
      <p:grpSp>
        <p:nvGrpSpPr>
          <p:cNvPr id="9" name="Группа 45"/>
          <p:cNvGrpSpPr/>
          <p:nvPr/>
        </p:nvGrpSpPr>
        <p:grpSpPr>
          <a:xfrm>
            <a:off x="1439586" y="179326"/>
            <a:ext cx="10403790" cy="679831"/>
            <a:chOff x="1439586" y="5969298"/>
            <a:chExt cx="10403790" cy="679831"/>
          </a:xfrm>
        </p:grpSpPr>
        <p:sp>
          <p:nvSpPr>
            <p:cNvPr id="4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0" name="Группа 47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49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1" name="Группа 49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5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53" name="TextBox 52"/>
          <p:cNvSpPr txBox="1"/>
          <p:nvPr/>
        </p:nvSpPr>
        <p:spPr>
          <a:xfrm>
            <a:off x="66996" y="91797"/>
            <a:ext cx="139684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34286"/>
                </a:solidFill>
              </a:rPr>
              <a:t>ТЮМЕНЬСТАТ</a:t>
            </a:r>
            <a:endParaRPr lang="ru-RU" sz="13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536137"/>
            <a:ext cx="11761887" cy="936897"/>
          </a:xfrm>
        </p:spPr>
        <p:txBody>
          <a:bodyPr/>
          <a:lstStyle/>
          <a:p>
            <a:r>
              <a:rPr lang="ru-RU" dirty="0" smtClean="0"/>
              <a:t>Особенности заполнения формы </a:t>
            </a:r>
            <a:r>
              <a:rPr lang="ru-RU" dirty="0"/>
              <a:t>№ </a:t>
            </a:r>
            <a:r>
              <a:rPr lang="ru-RU" dirty="0" smtClean="0"/>
              <a:t>1-предприниматель (единовременная):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57200" y="1687112"/>
            <a:ext cx="11177752" cy="4668570"/>
          </a:xfrm>
        </p:spPr>
        <p:txBody>
          <a:bodyPr/>
          <a:lstStyle/>
          <a:p>
            <a:pPr algn="just"/>
            <a:r>
              <a:rPr lang="ru-RU" sz="2200" dirty="0" smtClean="0"/>
              <a:t>При заполнении формы № 1-предприниматель (единовременная) в виде электронного документа, подписанного усиленной квалифицированной электронной подписью, через действующих специализированных операторов связи, в том случае если отмечено «да» в вопросе 1 («Осуществляли ли Вы предпринимательскую деятельность в 2020 году?»), код ОКТМО места осуществления основной предпринимательской деятельности должен быть заполнен. </a:t>
            </a:r>
          </a:p>
          <a:p>
            <a:pPr algn="just"/>
            <a:r>
              <a:rPr lang="ru-RU" sz="2200" dirty="0" smtClean="0"/>
              <a:t>При кодировании  ОКТМО должны указываться 11-значные коды, восьмизначные коды </a:t>
            </a:r>
            <a:r>
              <a:rPr lang="ru-RU" sz="2200" dirty="0"/>
              <a:t>ОКТМО </a:t>
            </a:r>
            <a:r>
              <a:rPr lang="ru-RU" sz="2200" dirty="0" smtClean="0"/>
              <a:t>– только  по муниципальным образованиям, по входящим </a:t>
            </a:r>
            <a:r>
              <a:rPr lang="ru-RU" sz="2200" dirty="0"/>
              <a:t>в </a:t>
            </a:r>
            <a:r>
              <a:rPr lang="ru-RU" sz="2200" dirty="0" smtClean="0"/>
              <a:t>них населенным пунктам </a:t>
            </a:r>
            <a:r>
              <a:rPr lang="ru-RU" sz="2200" dirty="0"/>
              <a:t>– </a:t>
            </a:r>
            <a:r>
              <a:rPr lang="ru-RU" sz="2200" dirty="0" smtClean="0"/>
              <a:t>приводятся  9-11-значные коды. </a:t>
            </a:r>
          </a:p>
          <a:p>
            <a:pPr algn="just"/>
            <a:r>
              <a:rPr lang="ru-RU" sz="2200" dirty="0" smtClean="0"/>
              <a:t>Если </a:t>
            </a:r>
            <a:r>
              <a:rPr lang="ru-RU" sz="2200" dirty="0"/>
              <a:t>запись в </a:t>
            </a:r>
            <a:r>
              <a:rPr lang="ru-RU" sz="2200" dirty="0" smtClean="0"/>
              <a:t>восьмизначном коде ОКТМО является </a:t>
            </a:r>
            <a:r>
              <a:rPr lang="ru-RU" sz="2200" dirty="0"/>
              <a:t>конечной в иерархии и не содержит уточняющих элементов (например, </a:t>
            </a:r>
            <a:r>
              <a:rPr lang="ru-RU" sz="2200" dirty="0" smtClean="0"/>
              <a:t>71701000</a:t>
            </a:r>
            <a:r>
              <a:rPr lang="ru-RU" sz="2200" dirty="0"/>
              <a:t>), то в конце </a:t>
            </a:r>
            <a:r>
              <a:rPr lang="ru-RU" sz="2200" dirty="0" smtClean="0"/>
              <a:t>кода необходимо </a:t>
            </a:r>
            <a:r>
              <a:rPr lang="ru-RU" sz="2200" dirty="0"/>
              <a:t>добавить три нуля </a:t>
            </a:r>
            <a:r>
              <a:rPr lang="ru-RU" sz="2200" dirty="0" smtClean="0"/>
              <a:t>(71701000000).</a:t>
            </a:r>
          </a:p>
          <a:p>
            <a:pPr algn="just"/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66996" y="91797"/>
            <a:ext cx="139684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34286"/>
                </a:solidFill>
              </a:rPr>
              <a:t>ТЮМЕНЬСТАТ</a:t>
            </a:r>
            <a:endParaRPr lang="ru-RU" sz="13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47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44620" y="2495550"/>
            <a:ext cx="11437325" cy="2152650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Если у индивидуального предпринимателя в течение отчетного года применялись несколько систем налогообложения, то в вопросе 3 (для ф</a:t>
            </a:r>
            <a:r>
              <a:rPr lang="ru-RU" sz="1600" dirty="0" smtClean="0">
                <a:solidFill>
                  <a:schemeClr val="tx1"/>
                </a:solidFill>
              </a:rPr>
              <a:t>.№1-предприниматель </a:t>
            </a:r>
            <a:r>
              <a:rPr lang="ru-RU" sz="1600" dirty="0" smtClean="0">
                <a:solidFill>
                  <a:schemeClr val="tx1"/>
                </a:solidFill>
              </a:rPr>
              <a:t>(единовременная)) необходимо указать несколько систем (</a:t>
            </a:r>
            <a:r>
              <a:rPr lang="ru-RU" sz="1600" dirty="0" smtClean="0">
                <a:solidFill>
                  <a:srgbClr val="FF0000"/>
                </a:solidFill>
              </a:rPr>
              <a:t>если это допускает контроль!</a:t>
            </a:r>
            <a:r>
              <a:rPr lang="ru-RU" sz="1600" dirty="0" smtClean="0">
                <a:solidFill>
                  <a:schemeClr val="tx1"/>
                </a:solidFill>
              </a:rPr>
              <a:t>). В противном случае, указывается та система налогообложения, которая применялась на конец отчетного года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endParaRPr lang="ru-RU" sz="1600" b="1" dirty="0" smtClean="0"/>
          </a:p>
          <a:p>
            <a:pPr>
              <a:spcBef>
                <a:spcPts val="0"/>
              </a:spcBef>
            </a:pPr>
            <a:r>
              <a:rPr lang="ru-RU" sz="1600" b="1" dirty="0" smtClean="0"/>
              <a:t>Контроли </a:t>
            </a:r>
            <a:r>
              <a:rPr lang="ru-RU" sz="1600" b="1" dirty="0" smtClean="0"/>
              <a:t>по ф.№ 1-предприниматель (единовременная)</a:t>
            </a: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ru-RU" sz="1600" dirty="0" smtClean="0"/>
              <a:t>может быть заполнена строго либо стр.3.2, либо стр.3.3, либо стр.3.4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Стр.3.6 не может быть одновременно заполнена ни с одной из стр.(3.1-3.5)</a:t>
            </a:r>
          </a:p>
          <a:p>
            <a:pPr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444620" y="733425"/>
            <a:ext cx="11437325" cy="1457325"/>
          </a:xfrm>
          <a:prstGeom prst="rect">
            <a:avLst/>
          </a:prstGeom>
        </p:spPr>
        <p:txBody>
          <a:bodyPr anchor="t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Если деятельность осуществлялась в двух и (или) более местах, то необходимо указать адрес места осуществления деятельности, где была наибольшая выручка от реализации товаров (работ, услуг) за 2020 год.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случае если выручка во всех местах осуществления деятельности была одинаковой или отсутствовала, то нужно указать адрес места осуществления деятельности, где в 2020 году была наибольшая численность работников.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44620" y="2095501"/>
            <a:ext cx="7227987" cy="457199"/>
          </a:xfrm>
          <a:prstGeom prst="rect">
            <a:avLst/>
          </a:prstGeom>
        </p:spPr>
        <p:txBody>
          <a:bodyPr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СИСТЕМЫ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НАЛОГООБЛОЖЕНИЯ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62B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44621" y="381002"/>
            <a:ext cx="9794754" cy="447674"/>
          </a:xfrm>
          <a:prstGeom prst="rect">
            <a:avLst/>
          </a:prstGeom>
        </p:spPr>
        <p:txBody>
          <a:bodyPr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АДРЕС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МЕСТА ОСУЩЕСТВЛЕНИЯ ДЕЯТЕЛЬНОСТИ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62B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96" y="91797"/>
            <a:ext cx="139684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34286"/>
                </a:solidFill>
              </a:rPr>
              <a:t>ТЮМЕНЬСТАТ</a:t>
            </a:r>
            <a:endParaRPr lang="ru-RU" sz="1300" b="1" dirty="0">
              <a:solidFill>
                <a:srgbClr val="334286"/>
              </a:solidFill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44619" y="4648200"/>
            <a:ext cx="9928105" cy="514349"/>
          </a:xfrm>
          <a:prstGeom prst="rect">
            <a:avLst/>
          </a:prstGeom>
        </p:spPr>
        <p:txBody>
          <a:bodyPr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cap="all" dirty="0" smtClean="0">
                <a:solidFill>
                  <a:srgbClr val="006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деятельности в отчетном году</a:t>
            </a:r>
            <a:endParaRPr kumimoji="0" lang="ru-RU" sz="2800" b="0" i="0" u="none" strike="noStrike" kern="1200" cap="all" spc="0" normalizeH="0" baseline="0" noProof="0" dirty="0" smtClean="0">
              <a:ln>
                <a:noFill/>
              </a:ln>
              <a:solidFill>
                <a:srgbClr val="0062B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44620" y="5162549"/>
            <a:ext cx="11437325" cy="1381126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отмечено «нет» в вопросе 1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(«Укажите, осуществляли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 Вы предпринимательскую деятельность в 2020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году»),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 необходимо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заполнить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1.2 «Укажите, работали ли Вы в качестве наемного работника у другого предпринимателя или юридического лица»;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 3. «Основные фонды (средства) и инвестиции в основной капитал (вопросы 7 и 8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84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444620" y="1285875"/>
            <a:ext cx="11296650" cy="4305300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Средняя численность работников (стр.4.1) определяется как сумма строк  </a:t>
            </a:r>
            <a:r>
              <a:rPr lang="ru-RU" sz="2000" b="1" dirty="0" smtClean="0">
                <a:solidFill>
                  <a:schemeClr val="tx1"/>
                </a:solidFill>
              </a:rPr>
              <a:t>4.2 – 4.5.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Строка 4.2 </a:t>
            </a:r>
            <a:r>
              <a:rPr lang="ru-RU" sz="2000" dirty="0" smtClean="0">
                <a:solidFill>
                  <a:schemeClr val="tx1"/>
                </a:solidFill>
              </a:rPr>
              <a:t>«Индивидуальный предприниматель» заполняется как значение «1».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Средняя численность лиц, по </a:t>
            </a:r>
            <a:r>
              <a:rPr lang="ru-RU" sz="2000" b="1" dirty="0" smtClean="0">
                <a:solidFill>
                  <a:schemeClr val="tx1"/>
                </a:solidFill>
              </a:rPr>
              <a:t>строкам 4.3 – 4.5</a:t>
            </a:r>
            <a:r>
              <a:rPr lang="ru-RU" sz="2000" dirty="0" smtClean="0">
                <a:solidFill>
                  <a:schemeClr val="tx1"/>
                </a:solidFill>
              </a:rPr>
              <a:t>, определяется следующим образом: следует сложить число лиц, работавших в каждом календарном месяце, включая временно отсутствующих (больных, находившихся в отпусках и другие), и разделить на 12.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Если бизнес функционировал неполный год, то полученная сумма делится на 12.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Пример. Предпринимательская деятельность начала осуществляться в декабре 2020 года. Численность работающих в декабре составляла 20 человек. Следовательно, средняя численность работающих за год работников для этого бизнеса составила 1,7 человека (20 :12).</a:t>
            </a:r>
          </a:p>
          <a:p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92220" y="504826"/>
            <a:ext cx="7467600" cy="514349"/>
          </a:xfrm>
          <a:prstGeom prst="rect">
            <a:avLst/>
          </a:prstGeom>
        </p:spPr>
        <p:txBody>
          <a:bodyPr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B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СРЕДНЯЯ</a:t>
            </a:r>
            <a:r>
              <a:rPr lang="ru-RU" sz="2800" dirty="0" smtClean="0">
                <a:solidFill>
                  <a:srgbClr val="006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ЧИСЛЕННОСТЬ РАБОТНИКОВ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62B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96" y="91797"/>
            <a:ext cx="139684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34286"/>
                </a:solidFill>
              </a:rPr>
              <a:t>ТЮМЕНЬСТАТ</a:t>
            </a:r>
            <a:endParaRPr lang="ru-RU" sz="1300" b="1" dirty="0">
              <a:solidFill>
                <a:srgbClr val="334286"/>
              </a:solidFill>
            </a:endParaRP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2"/>
          </p:nvPr>
        </p:nvSpPr>
        <p:spPr>
          <a:xfrm>
            <a:off x="444620" y="4629150"/>
            <a:ext cx="11111504" cy="14859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ru-RU" sz="1500" dirty="0" smtClean="0"/>
          </a:p>
          <a:p>
            <a:pPr algn="just">
              <a:spcBef>
                <a:spcPts val="0"/>
              </a:spcBef>
            </a:pPr>
            <a:endParaRPr lang="ru-RU" sz="1500" dirty="0" smtClean="0"/>
          </a:p>
        </p:txBody>
      </p:sp>
    </p:spTree>
    <p:extLst>
      <p:ext uri="{BB962C8B-B14F-4D97-AF65-F5344CB8AC3E}">
        <p14:creationId xmlns:p14="http://schemas.microsoft.com/office/powerpoint/2010/main" val="998091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7033</TotalTime>
  <Words>1379</Words>
  <Application>Microsoft Office PowerPoint</Application>
  <PresentationFormat>Произвольный</PresentationFormat>
  <Paragraphs>131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Скрыпченко </cp:lastModifiedBy>
  <cp:revision>308</cp:revision>
  <dcterms:created xsi:type="dcterms:W3CDTF">2020-03-31T09:31:17Z</dcterms:created>
  <dcterms:modified xsi:type="dcterms:W3CDTF">2021-03-25T09:46:25Z</dcterms:modified>
</cp:coreProperties>
</file>